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40" r:id="rId2"/>
    <p:sldId id="443" r:id="rId3"/>
    <p:sldId id="450" r:id="rId4"/>
    <p:sldId id="444" r:id="rId5"/>
    <p:sldId id="451" r:id="rId6"/>
    <p:sldId id="456" r:id="rId7"/>
    <p:sldId id="452" r:id="rId8"/>
    <p:sldId id="454" r:id="rId9"/>
    <p:sldId id="453" r:id="rId10"/>
    <p:sldId id="455" r:id="rId11"/>
    <p:sldId id="457" r:id="rId12"/>
    <p:sldId id="458" r:id="rId13"/>
    <p:sldId id="470" r:id="rId14"/>
    <p:sldId id="460" r:id="rId15"/>
    <p:sldId id="489" r:id="rId16"/>
    <p:sldId id="459" r:id="rId17"/>
    <p:sldId id="471" r:id="rId18"/>
    <p:sldId id="472" r:id="rId19"/>
    <p:sldId id="477" r:id="rId20"/>
    <p:sldId id="461" r:id="rId21"/>
    <p:sldId id="473" r:id="rId22"/>
    <p:sldId id="474" r:id="rId23"/>
    <p:sldId id="462" r:id="rId24"/>
    <p:sldId id="475" r:id="rId25"/>
    <p:sldId id="476" r:id="rId26"/>
    <p:sldId id="478" r:id="rId27"/>
    <p:sldId id="479" r:id="rId28"/>
    <p:sldId id="464" r:id="rId29"/>
    <p:sldId id="480" r:id="rId30"/>
    <p:sldId id="465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4.1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1 275,'42'-2,"0"-1,0-3,47-11,-11 1,171-33,97-18,7 31,-76 37,128-8,79-11,-456 17,49-9,-4 0,69-2,222-10,-356 22,-1 1,0 0,1 0,-1 0,0 1,0 0,0 0,0 1,-1 0,1 0,-1 1,0 0,0 0,0 0,0 1,-1 0,1 0,-1 0,0 0,-1 1,0 0,0 0,5 10,1 0,0-3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5.7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1,'1697'0,"-1536"14,-11-1,46 1,26 0,-185-14,39-1,143 17,-74 17,-126-29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7.1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1,'2195'0,"-2171"1,1 1,37 9,-36-5,47 3,-50-9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15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1 198 9830,'1'4'108,"1"0"1,0 0-1,0 0 0,0 0 1,1 0-1,-1 0 0,1 0 1,0-1-1,0 1 0,0-1 0,0 0 1,5 3-1,2 4 122,31 35 589,-16-18 1,36 33-1,-55-54-700,1 0 1,0 0-1,0-1 1,0 0-1,0 0 1,1-1-1,0 0 1,0 0-1,0-1 1,0 0-1,1 0 1,-1-1-1,1 0 0,-1 0 1,12 0-1,-5-2 25,20 2 354,-1 1 0,36 7 1,-21-2 204,1-3 1,0-2 0,82-6-1,-29 1 306,-42 0-405,54 2 482,-103 1-922,0 1 1,0 0-1,-1 0 0,0 1 0,1 0 0,-1 1 0,16 8 0,-14-5 86,1 1 1,-1 0-1,0 1 0,-1 0 0,17 16 1,-24-19-222,0 0 0,-1 0 1,0 0-1,0 0 0,-1 1 0,1-1 1,-1 1-1,-1 0 0,1 0 0,-1 0 1,-1 0-1,1 0 0,0 14 1,0 50-30,-3-128-1060,1-69-65,0 123 1120,0 0-1,1 0 1,-1 0-1,1 1 1,0-1-1,0 0 1,0 0-1,0 1 1,1-1-1,-1 0 1,1 1-1,-1-1 1,1 1-1,0 0 1,0 0-1,0 0 1,0 0-1,0 0 1,1 0-1,-1 0 1,1 1-1,-1-1 1,1 1-1,-1-1 1,1 1-1,0 0 1,0 0-1,0 1 1,-1-1-1,5 0 1,9-1 46,0 0 1,1 2-1,-1 0 0,24 3 1,-9-1-24,16 0 45,8-1 98,99 17 0,-122-14-93,0 0 0,44-2-1,9 1 58,-16 10-1,-50-9-63,36 5 0,-1-7 60,1-3 0,0-1 0,73-14 0,-65 6-8,-20 5-26,0-3-1,-1-1 0,49-18 0,-84 23-94,0 0 1,-1 0-1,1-1 1,-1 0-1,0 0 1,-1 0-1,1 0 1,6-11-1,29-24-54,64-24 100,-101 62-72,1-1 0,-1 1 0,0-1 0,0 1 0,-1-1 0,1 0 0,-1-1 0,1 1 0,-1-1 0,0 1 0,0-1 0,-1 0 0,1 0 0,-1 0 0,0 0 0,0-1 0,0 1 0,0-1 0,-1 1 0,0-1 0,0 1 1,0-1-1,0 0 0,-1 0 0,0 1 0,0-1 0,0 0 0,-1 0 0,1 1 0,-2-6 0,-2-5-165,0 1-1,-1 0 1,-1 1 0,0-1 0,0 1 0,-2 0 0,1 0-1,-2 1 1,0 0 0,-14-15 0,4 5-43,2 1 197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21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0 233 9830,'2'-1'42,"0"0"0,0 1 0,-1-1 0,1 0 0,0-1 0,-1 1 0,1 0 0,-1 0 0,1-1 0,-1 1 0,1 0-1,-1-1 1,0 0 0,0 1 0,0-1 0,0 0 0,1-3 0,16-32-22,-15 25-30,-1-1 1,0 1-1,0 0 1,-1-21 0,-1 20 12,1 1 0,0-1 0,5-22 0,-6 35 13,0-1 0,0 0-1,1 1 1,-1-1 0,0 0 0,0 0-1,1 1 1,-1-1 0,0 1 0,1-1-1,-1 0 1,0 1 0,1-1 0,-1 1-1,1-1 1,-1 1 0,1-1 0,0 1-1,-1-1 1,1 1 0,-1 0 0,2-1-1,-1 1 4,-1 0-1,1 0 0,0 0 0,-1 0 0,1 0 1,-1 0-1,1 1 0,0-1 0,-1 0 0,1 0 1,-1 1-1,1-1 0,-1 0 0,1 1 0,-1-1 1,1 1-1,-1-1 0,1 1 0,-1-1 0,1 1 1,16 30 498,-13-13-309,0 1 0,-1-1 0,-1 1 0,-1 0 0,0-1 0,-4 25-1,4 52 658,0-85-730,0 0 0,1 0 0,1 1 0,-1-1 0,2-1-1,-1 1 1,6 10 0,10 20 380,-15-30-332,0-1-1,1 1 1,0-1 0,9 12-1,-11-17-127,0-1 1,1 0-1,-1 0 0,1 0 0,-1 0 0,1 0 0,0-1 0,0 0 1,1 0-1,-1 0 0,0 0 0,0-1 0,9 2 0,-7-1 19,0-1-1,0 0 0,0 0 1,0 0-1,1-1 1,-1 0-1,0-1 0,0 1 1,11-3-1,-14 2-72,-1 0 0,1 0 0,-1 0 0,1-1 0,-1 1 0,0-1 0,0 1 0,1-1 0,-1 0 0,0 0 0,-1 0 0,1 0 0,0 0 0,0 0-1,-1 0 1,0-1 0,1 1 0,-1-1 0,0 1 0,0-1 0,0 1 0,0-1 0,-1 0 0,1-3 0,3-24-219,-2 0 0,-1 0-1,-5-54 1,0 0-206,4-86-68,-1 213 779,0-17-72,1 1 0,1 0 0,1 0 0,9 39 0,-10-59-163,1-1-1,1 1 1,-1 0 0,1-1 0,0 0 0,0 0-1,1 0 1,0 0 0,0 0 0,0-1-1,1 0 1,-1 1 0,2-2 0,-1 1 0,0-1-1,1 1 1,0-2 0,0 1 0,0-1-1,0 1 1,0-2 0,11 4 0,-15-5-51,0 0 0,1 0 0,-1-1 1,0 1-1,1-1 0,-1 0 0,0 0 0,1 0 1,-1 0-1,1 0 0,-1 0 0,0-1 0,1 1 1,-1-1-1,0 1 0,1-1 0,-1 0 0,0 0 1,0 0-1,0 0 0,0 0 0,0-1 0,0 1 1,0-1-1,0 1 0,0-1 0,-1 0 0,1 1 1,-1-1-1,1 0 0,-1 0 0,0 0 0,0 0 1,0 0-1,0-1 0,0 1 0,0 0 0,0 0 1,-1-1-1,1 1 0,-1 0 0,0-1 0,0 1 1,0-1-1,0 1 0,0 0 0,0-1 0,0 1 1,-1 0-1,0-4 0,-4-12-28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36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 9830,'4'1'107,"0"1"0,1 0-1,-1 0 1,0 0 0,0 1 0,-1-1 0,1 1-1,0 0 1,-1 0 0,0 0 0,1 1-1,-1-1 1,2 5 0,7 5 150,17 19 207,-26-28-395,0 1 0,0-1 0,1 0 0,-1 0 0,1 0 0,0-1 0,0 1 0,0-1 0,1 0 1,-1 0-1,1-1 0,0 1 0,0-1 0,0 0 0,0 0 0,7 1 0,24 1 396,0-2 0,0-1 0,47-4 0,7-1 405,898 4 8688,-974 1-9455,0 1 0,-1 0 0,0 1 0,1 0 0,-1 1 0,19 8 0,-15-5-108,0-1 0,33 7 0,-45-12 5,14 1 0,0 2 0,0 0 0,0 1 0,23 9 0,-38-12 0,1 1 0,-1-1 0,1 1 0,-1-1 0,0 1 0,0 1 0,0-1 0,0 0 0,-1 1 0,1 0 0,-1 0 0,0 0 0,0 0 0,-1 1 0,1-1 0,-1 1 0,0-1 0,0 1 0,0 0 0,-1 0 0,2 6 0,1 58 0,2-90-294,1 0 1,1 1 0,1 0 0,0 0 0,17-25 0,-23 42 297,0-1 0,0 1 1,0 0-1,1-1 0,-1 2 1,1-1-1,0 0 0,0 1 1,0-1-1,0 1 0,1 0 1,-1 1-1,0-1 0,1 1 1,-1 0-1,1 0 0,8-1 0,9 1 33,0 0 0,34 3 0,-20 1-1,686 0 731,-397-5-421,-312 2-319,1 0-1,0-2 1,-1 1-1,1-2 1,-1 0-1,17-6 1,-25 8-53,0-1 1,0-1 0,0 1 0,-1-1 0,1 0 0,-1 0 0,1 0 0,-1 0 0,0-1 0,-1 1 0,1-1 0,-1 0 0,1-1-1,-1 1 1,0 0 0,-1-1 0,1 0 0,-1 0 0,2-5 0,6-22-683,11-66 0,-18 73 663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38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597 0 9830,'-42'0'691,"1"2"0,-1 1 0,1 3 0,-68 17-1,65-13-346,35-9-224,-1 1-1,1 0 0,0 1 1,0 0-1,0 0 1,0 1-1,0 0 0,1 1 1,0-1-1,-11 10 1,-26 22 663,28-23-430,1 0 1,0 2 0,1-1 0,-21 27-1,33-35-255,-1 1 0,1-1 0,0 1 0,1-1 0,-1 1 0,2 0 0,-1 0 0,1 0 0,0 0 0,0 0-1,0 0 1,1 0 0,1 0 0,-1 0 0,1 0 0,3 13 0,-2-12-1,0 0 0,0-1-1,1 1 1,0-1 0,1 0 0,0 1 0,0-2-1,0 1 1,1 0 0,0-1 0,0 0 0,0 0-1,1 0 1,10 7 0,-8-8 20,0-2 0,0 1 1,0-1-1,1 0 0,-1-1 0,1 0 0,0 0 1,-1-1-1,1 0 0,9 0 0,12-1 331,47-5 0,-73 5-416,1-1 0,-1 1 0,0-1 0,0 0 1,0 0-1,0 0 0,0-1 0,0 0 0,-1 1 1,1-1-1,0 0 0,-1-1 0,1 1 0,-1-1 1,0 1-1,0-1 0,4-5 0,-4 3-84,0 0 0,-1 0-1,1 0 1,-1-1 0,0 1 0,-1-1-1,0 1 1,1-1 0,-2 0 0,1 0-1,-1 1 1,0-7 0,1-12-260,-2 0 0,-6-39 0,6 56 278,0 0 1,-1 0-1,0 0 1,0 0-1,-1 0 0,0 1 1,0-1-1,0 1 1,-1 0-1,0 0 0,0 0 1,-1 1-1,-7-8 1,7 10 57,0 0 1,-1 0 0,1 0-1,-1 1 1,0 0-1,0 0 1,0 0 0,0 1-1,0 0 1,0 0 0,0 0-1,-13 1 1,-4 0-11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pPr lvl="0"/>
            <a:fld id="{803929AC-543A-428A-BA03-76392D6CD9F9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pPr lvl="0"/>
            <a:fld id="{D8C77BC9-61C6-4327-B72F-447E1E2C01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6882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055A649-1A45-408F-97F1-B4D4DAAB1442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F117E7-9C5E-4D6B-9B2A-EDD2726370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5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034D05B-501F-43B3-ABD0-2FC386A5F699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4AA6CE-3265-4925-A3A3-C802D4CC98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A5173A2A-56C9-403F-A45A-0795C11FF626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7DBB4807-5EE0-4E6B-BB40-22FFBAD70B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323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59608B9-E3BD-4145-8968-FF6BED8ED68D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124A29-77E7-435D-92C3-5C34EF2A19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C916084C-4DF4-4174-8E1D-5C8E10954D7B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492E9E36-D965-402F-B5DE-07D095FA4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1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74953D35-840F-4492-9723-4120E4EA8909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231C7439-B5F9-4644-89AA-B45E6FAA93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461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FF5D9DF-9CCA-4886-965A-D3F65A74F606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B9288F-91F6-4562-BCB4-78A181B528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6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6A09CA2-CADF-4C77-8705-8C682CF2ADA7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FD0746-C5AD-462B-84C4-41E3510ED2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9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lvl="0"/>
            <a:fld id="{F0BA09BC-02E8-4ED8-A495-F751C824E5AA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5DD1DA-6DD8-4901-B5C1-71E93013F8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2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206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lvl="0"/>
            <a:fld id="{2163365B-EC39-4DD9-BECB-2025B11A8CE5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E4AA00-155A-4738-98A1-91E21C0DF4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4E16160-A9CC-43F3-AD10-7B52BD7FE2EA}" type="datetime1">
              <a:rPr lang="en-US" smtClean="0"/>
              <a:pPr lvl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60074D2-C7BF-491E-8869-0966987A5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8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2.13213v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7.xml"/><Relationship Id="rId3" Type="http://schemas.openxmlformats.org/officeDocument/2006/relationships/image" Target="../media/image9.png"/><Relationship Id="rId7" Type="http://schemas.openxmlformats.org/officeDocument/2006/relationships/customXml" Target="../ink/ink4.xml"/><Relationship Id="rId12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6.xml"/><Relationship Id="rId5" Type="http://schemas.openxmlformats.org/officeDocument/2006/relationships/image" Target="../media/image11.png"/><Relationship Id="rId10" Type="http://schemas.openxmlformats.org/officeDocument/2006/relationships/image" Target="../media/image90.png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1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C14A-A85D-4EF0-B94B-E5877861E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FINA4380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BADFB-DD37-4A6F-B0E3-E3BCBE84B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Supplementary Notes</a:t>
            </a:r>
          </a:p>
        </p:txBody>
      </p:sp>
    </p:spTree>
    <p:extLst>
      <p:ext uri="{BB962C8B-B14F-4D97-AF65-F5344CB8AC3E}">
        <p14:creationId xmlns:p14="http://schemas.microsoft.com/office/powerpoint/2010/main" val="206117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6D51-AD96-4514-A4CE-87587FD66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624F-0D14-A0F5-9ACB-01A6C13B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Websockets</a:t>
            </a:r>
            <a:r>
              <a:rPr lang="en-MY" dirty="0"/>
              <a:t> VS Rest APIs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90B333-1EC6-7AC1-A01D-CEB637FD3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64" y="2399430"/>
            <a:ext cx="2753481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F22DA-1602-953B-D54F-D9F8C7C2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52" y="2399430"/>
            <a:ext cx="3422197" cy="3699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5308-6E73-021E-6C59-647D12D6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456" y="2399430"/>
            <a:ext cx="4598507" cy="36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383D-47CD-8F2F-699B-F5EDD261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38E-D2DD-E7D7-D644-454CAB92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Given </a:t>
            </a:r>
            <a:r>
              <a:rPr lang="en-MY" dirty="0" err="1"/>
              <a:t>RankIC</a:t>
            </a:r>
            <a:r>
              <a:rPr lang="en-MY" dirty="0"/>
              <a:t>, how to know whether it is a good factor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4120326-0277-F03B-7E57-B5578052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286" y="2330605"/>
            <a:ext cx="3664886" cy="3694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0F03-A438-D3A1-FD37-AFD72E1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06" y="2330605"/>
            <a:ext cx="5371705" cy="36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4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1D9E-AC8C-9C5E-FEB2-D3D223B2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A30E-4A27-BFA4-844F-D57BC974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Given </a:t>
            </a:r>
            <a:r>
              <a:rPr lang="en-MY" dirty="0" err="1"/>
              <a:t>RankIC</a:t>
            </a:r>
            <a:r>
              <a:rPr lang="en-MY" dirty="0"/>
              <a:t>, how to know whether it is a good factor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4094FE-149A-6E83-DBA1-AED6159BA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31" y="2591397"/>
            <a:ext cx="4879696" cy="2538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F16D43-0730-F295-229B-228CA41A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429" y="2178442"/>
            <a:ext cx="3697042" cy="44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5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745C-61CB-0A3F-8955-7E0D89FF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9ED7-0468-5D72-3675-9604368B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Don’t have to worry about spoofing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D3FB1-14D5-3D2B-8872-1F627C41C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62" y="2389598"/>
            <a:ext cx="5505761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4D316-D4FD-17AD-A6C8-2EDA7043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338D-A1BC-2403-AC5D-466EED69F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ORDER FLOW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7548-3F37-825F-63B5-1700B0FB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MY" dirty="0"/>
              <a:t>Lists of Order Flow Factors proven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2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A99F5-8742-9F8A-05BE-CCF98B832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50C-720B-5356-6EC0-76979551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Lists of Order Flow Factors proven useful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0EB700-E946-84C4-43C6-DA5548DC5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374648"/>
              </p:ext>
            </p:extLst>
          </p:nvPr>
        </p:nvGraphicFramePr>
        <p:xfrm>
          <a:off x="471948" y="2222449"/>
          <a:ext cx="11248104" cy="450084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74684">
                  <a:extLst>
                    <a:ext uri="{9D8B030D-6E8A-4147-A177-3AD203B41FA5}">
                      <a16:colId xmlns:a16="http://schemas.microsoft.com/office/drawing/2014/main" val="2783675346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936552928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1217661635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4064811165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28730701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3834710083"/>
                    </a:ext>
                  </a:extLst>
                </a:gridCol>
              </a:tblGrid>
              <a:tr h="18428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Rank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 dirty="0">
                          <a:solidFill>
                            <a:srgbClr val="1F1F1F"/>
                          </a:solidFill>
                          <a:effectLst/>
                        </a:rPr>
                        <a:t>Factor Name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Type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Data Needed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What it Predicts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The "Alpha" (Signal)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157337678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 dirty="0">
                          <a:solidFill>
                            <a:srgbClr val="1F1F1F"/>
                          </a:solidFill>
                          <a:effectLst/>
                        </a:rPr>
                        <a:t>1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Order Book Imbalance (OBI)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(Best)</a:t>
                      </a: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 or L1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Directional Pressure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Supply/Demand Ratio: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High Bid volume vs. Ask volume pushes price UP. (Path of least resistance).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279155294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2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Aggressor Ratio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dirty="0">
                          <a:solidFill>
                            <a:srgbClr val="1F1F1F"/>
                          </a:solidFill>
                          <a:effectLst/>
                        </a:rPr>
                        <a:t>Trade-Only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Trades Only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Momentum &amp; Exhaustion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Taker Sentiment: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Who is "hitting" the book harder? Buyers or Sellers? (Actual execution).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847326211"/>
                  </a:ext>
                </a:extLst>
              </a:tr>
              <a:tr h="71199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3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Microprice Deviation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L1 (BBO) Only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Mean Reversion / Fair Value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True Price: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Adjusts the mid-price based on volume weighting. Detects mispricing before it corrects.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864533818"/>
                  </a:ext>
                </a:extLst>
              </a:tr>
              <a:tr h="6366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4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LOBSTER (OFI)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(Incremental)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Net Order Flow Intent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The Grand Unifier: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Combines Limit Orders + Cancellations + Trades into one "Net Pressure" number.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1652771123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5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Replenishment Rate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L1/L2 + Trades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Hidden Support/Resistance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Iceberg Detection: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"The wall was eaten, but it grew back." Predicts reversals at key levels.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3530294472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6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Liquidity Depletion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(Incremental)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Spoofing / Breakouts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The Rug Pull: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"The wall wasn't eaten; it just vanished." Predicts fake support/resistance failing.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188102123"/>
                  </a:ext>
                </a:extLst>
              </a:tr>
              <a:tr h="41044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7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Depth Slope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(Full Book)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Volatility / Impact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Elasticity: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How steep is the book? Steep = Stable; Flat = Volatile/Fragile.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14216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4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5154-E299-CEA6-3360-FEB9E3CE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B536-71B6-4366-236C-E8CADB9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 (L1)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7C4EAA-E508-9A2F-4EFD-81C8F547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19" y="2399430"/>
            <a:ext cx="5349823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5338D-70B9-BB51-6330-37F181AF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8197"/>
            <a:ext cx="5674553" cy="251027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D8CEC9-FD7E-D1DD-741F-A98A2D92955C}"/>
              </a:ext>
            </a:extLst>
          </p:cNvPr>
          <p:cNvCxnSpPr/>
          <p:nvPr/>
        </p:nvCxnSpPr>
        <p:spPr>
          <a:xfrm>
            <a:off x="6096000" y="2399430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9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36B0-1133-51BB-E4AA-28EF8008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DE1E-CE59-07E4-A323-F942E36B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1E63B8-3BAE-939A-A1E1-6D407F71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7" y="2105768"/>
            <a:ext cx="5565573" cy="1954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E2BAC-1F34-ACEF-F7D0-B0DB18679640}"/>
              </a:ext>
            </a:extLst>
          </p:cNvPr>
          <p:cNvSpPr txBox="1"/>
          <p:nvPr/>
        </p:nvSpPr>
        <p:spPr>
          <a:xfrm>
            <a:off x="562137" y="4173397"/>
            <a:ext cx="5533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*Recall that ask price is the purchase price</a:t>
            </a:r>
          </a:p>
        </p:txBody>
      </p:sp>
      <p:pic>
        <p:nvPicPr>
          <p:cNvPr id="5122" name="Picture 2" descr="Buy Walls vs Sell Walls: How To Trade Using a Depth Chart">
            <a:extLst>
              <a:ext uri="{FF2B5EF4-FFF2-40B4-BE49-F238E27FC236}">
                <a16:creationId xmlns:a16="http://schemas.microsoft.com/office/drawing/2014/main" id="{E8B52CBA-5835-7673-9334-BCF3CC7B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07" y="2379559"/>
            <a:ext cx="3593842" cy="38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0DDB3-5E50-5489-CC8A-91BDAA26A527}"/>
              </a:ext>
            </a:extLst>
          </p:cNvPr>
          <p:cNvSpPr txBox="1"/>
          <p:nvPr/>
        </p:nvSpPr>
        <p:spPr>
          <a:xfrm>
            <a:off x="562136" y="4748584"/>
            <a:ext cx="55338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Useful Link:</a:t>
            </a:r>
            <a:br>
              <a:rPr lang="en-MY" dirty="0"/>
            </a:br>
            <a:r>
              <a:rPr lang="en-MY" dirty="0"/>
              <a:t>1. </a:t>
            </a:r>
            <a:r>
              <a:rPr lang="en-MY" dirty="0">
                <a:hlinkClick r:id="rId4"/>
              </a:rPr>
              <a:t>https://arxiv.org/pdf/2112.13213v1</a:t>
            </a:r>
            <a:endParaRPr lang="en-MY" dirty="0"/>
          </a:p>
          <a:p>
            <a:r>
              <a:rPr lang="en-MY" dirty="0"/>
              <a:t>2. https://www.researchgate.net/publication/47860140_The_Price_Impact_of_Order_Book_Events</a:t>
            </a:r>
          </a:p>
        </p:txBody>
      </p:sp>
    </p:spTree>
    <p:extLst>
      <p:ext uri="{BB962C8B-B14F-4D97-AF65-F5344CB8AC3E}">
        <p14:creationId xmlns:p14="http://schemas.microsoft.com/office/powerpoint/2010/main" val="27781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1003-3B2B-A856-D868-8820CACE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27E3-3BB9-F604-A9EE-1BE93C7F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E1314-F9DD-FD0B-717E-AD4D0FAD5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88" y="2261714"/>
            <a:ext cx="10997772" cy="3694176"/>
          </a:xfrm>
        </p:spPr>
        <p:txBody>
          <a:bodyPr/>
          <a:lstStyle/>
          <a:p>
            <a:pPr marL="0" indent="0">
              <a:buNone/>
            </a:pPr>
            <a:r>
              <a:rPr lang="en-MY" dirty="0"/>
              <a:t>Standard OBI has a weakness: Spoofing</a:t>
            </a:r>
          </a:p>
          <a:p>
            <a:pPr marL="0" indent="0">
              <a:buNone/>
            </a:pPr>
            <a:r>
              <a:rPr lang="en-MY" dirty="0"/>
              <a:t>Solution: Depth Weighting. </a:t>
            </a:r>
          </a:p>
          <a:p>
            <a:pPr marL="0" indent="0">
              <a:buNone/>
            </a:pPr>
            <a:r>
              <a:rPr lang="en-US" sz="1600" dirty="0"/>
              <a:t>Don't just sum the volume. Give more weight to orders close to the spread and less weight to orders far away.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MY" dirty="0"/>
              <a:t>Modified Formula:</a:t>
            </a:r>
            <a:br>
              <a:rPr lang="en-MY" dirty="0"/>
            </a:b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3B895-50E7-669E-9748-108984CB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32" y="3985679"/>
            <a:ext cx="7680694" cy="22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EC69-1D49-4C26-52A8-1AB53A20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D243-5FC7-4E32-C6D2-A24F2B02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 (L2)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C83797-16E2-6B33-7688-AA5EDF300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60" y="2158775"/>
            <a:ext cx="5927724" cy="2206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CC553-95AF-441B-A372-DC760917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0" y="4658865"/>
            <a:ext cx="6341376" cy="16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1D92-1FAF-F246-21B6-4D757FD49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FB65-0FB6-B2CC-F4A2-AEDF061A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Risk-Neutrality of Black Scholes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23013-8949-CF9F-E1B4-DCB06646622F}"/>
              </a:ext>
            </a:extLst>
          </p:cNvPr>
          <p:cNvSpPr txBox="1"/>
          <p:nvPr/>
        </p:nvSpPr>
        <p:spPr>
          <a:xfrm>
            <a:off x="486894" y="2644550"/>
            <a:ext cx="586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Risk-neutral = drift becomes risk-free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B8BEC-E50F-9CF1-B9B9-3A06A897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0" y="3781993"/>
            <a:ext cx="5495355" cy="185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A5A91-E279-628A-A3EC-E9050D13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733683"/>
            <a:ext cx="5773678" cy="30168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44FAAE-6139-D122-4DB5-F39B9761B8E3}"/>
              </a:ext>
            </a:extLst>
          </p:cNvPr>
          <p:cNvCxnSpPr/>
          <p:nvPr/>
        </p:nvCxnSpPr>
        <p:spPr>
          <a:xfrm>
            <a:off x="6096000" y="2225040"/>
            <a:ext cx="0" cy="428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B7FD68-95A2-EAD1-BF75-7E66125B2FD4}"/>
                  </a:ext>
                </a:extLst>
              </p14:cNvPr>
              <p14:cNvContentPartPr/>
              <p14:nvPr/>
            </p14:nvContentPartPr>
            <p14:xfrm>
              <a:off x="6567817" y="3588348"/>
              <a:ext cx="1174680" cy="9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B7FD68-95A2-EAD1-BF75-7E66125B2F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8177" y="3408348"/>
                <a:ext cx="1354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59E18-5B91-83A6-3FE7-2B08A0D66F1E}"/>
                  </a:ext>
                </a:extLst>
              </p14:cNvPr>
              <p14:cNvContentPartPr/>
              <p14:nvPr/>
            </p14:nvContentPartPr>
            <p14:xfrm>
              <a:off x="6577537" y="4149228"/>
              <a:ext cx="1052640" cy="3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59E18-5B91-83A6-3FE7-2B08A0D66F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897" y="3969588"/>
                <a:ext cx="12322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362EDE-EC69-1EC7-13B3-DB84E0116579}"/>
                  </a:ext>
                </a:extLst>
              </p14:cNvPr>
              <p14:cNvContentPartPr/>
              <p14:nvPr/>
            </p14:nvContentPartPr>
            <p14:xfrm>
              <a:off x="6587257" y="4905948"/>
              <a:ext cx="874440" cy="11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362EDE-EC69-1EC7-13B3-DB84E01165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7617" y="4726308"/>
                <a:ext cx="105408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82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FCCA-13E1-A757-8676-0B98413F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1586-AD0B-1622-756A-4D404179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167C5E-4DAC-3C02-75AC-74E583158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54" y="2310939"/>
            <a:ext cx="4435706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E6D00-D9C7-457E-122A-F122CD57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01" y="2490640"/>
            <a:ext cx="6122859" cy="33347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F2CB18-688D-1162-EE64-A831502EF58C}"/>
              </a:ext>
            </a:extLst>
          </p:cNvPr>
          <p:cNvCxnSpPr/>
          <p:nvPr/>
        </p:nvCxnSpPr>
        <p:spPr>
          <a:xfrm>
            <a:off x="5329084" y="231093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06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2767-7AF5-B950-6062-C4E709D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A9C7-1F79-7502-9D3E-BF659F41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E267E-C578-CFE7-B391-210823F1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6" y="2242301"/>
            <a:ext cx="5099581" cy="309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AF266-2A44-1784-0EA4-AA4805C0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50" y="2330791"/>
            <a:ext cx="5719320" cy="37553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00158C-F0CA-D037-09D5-C769006C640F}"/>
              </a:ext>
            </a:extLst>
          </p:cNvPr>
          <p:cNvCxnSpPr/>
          <p:nvPr/>
        </p:nvCxnSpPr>
        <p:spPr>
          <a:xfrm>
            <a:off x="5741180" y="233079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4DB66-E8A6-46E1-A021-C1288BCF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5" y="5507908"/>
            <a:ext cx="5192411" cy="11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6EFFE-E7D1-4FFF-CAF1-729C2A59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72EE-675C-2B88-BC40-124262D3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 (optional)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40470-C9C6-8840-1525-489CC8A7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2" y="2330791"/>
            <a:ext cx="6834937" cy="27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E57E-4A17-BF4B-5191-23015F53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32A-67C9-A69C-5BF4-E2B35EF6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CE999-8D3B-ADFB-7B38-E9087C9A9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9" y="2533888"/>
            <a:ext cx="5118194" cy="26772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08E8DA-7260-5509-4E05-0689C105812E}"/>
              </a:ext>
            </a:extLst>
          </p:cNvPr>
          <p:cNvCxnSpPr/>
          <p:nvPr/>
        </p:nvCxnSpPr>
        <p:spPr>
          <a:xfrm>
            <a:off x="5741180" y="233079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34072F1-98E5-F50E-74EA-0456EA77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32" y="2533887"/>
            <a:ext cx="5789628" cy="2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B019-2524-17EC-C2EE-099FB1D0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1D46-2730-B48F-5249-11BB798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B0CB2F-89A3-45A4-D3D4-C16BE885A1E5}"/>
              </a:ext>
            </a:extLst>
          </p:cNvPr>
          <p:cNvCxnSpPr/>
          <p:nvPr/>
        </p:nvCxnSpPr>
        <p:spPr>
          <a:xfrm>
            <a:off x="5969503" y="2183120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C2D0A-699F-8C25-24BE-D598EEB83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23" y="2183120"/>
            <a:ext cx="5349415" cy="3844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C407A-8DDE-E035-D9D3-894593FD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97" y="2192952"/>
            <a:ext cx="5942206" cy="360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CF79-B786-7C1E-B389-2E45BBDD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1A8C-2C01-7853-0176-DC8B963E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30A2B-5686-5507-0129-ADC52482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9" y="2370749"/>
            <a:ext cx="6289692" cy="22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2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1AB7-C746-6875-447A-AAF8C13F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F692-6209-EABB-C16F-363AE172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4. Replenishment Rate/Iceberg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F0D5F-6548-DB1D-B8D7-FBDFDD22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3" y="2316925"/>
            <a:ext cx="5562797" cy="24381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307CCF-FFD1-703F-D6BB-4C0B239F8EEE}"/>
              </a:ext>
            </a:extLst>
          </p:cNvPr>
          <p:cNvCxnSpPr/>
          <p:nvPr/>
        </p:nvCxnSpPr>
        <p:spPr>
          <a:xfrm>
            <a:off x="618581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78277B-8DA2-DB0F-BEB1-F5702D7B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3" y="4935857"/>
            <a:ext cx="5757130" cy="1081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C9FDE-2C81-2DDD-5F51-6983CA65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13" y="2242113"/>
            <a:ext cx="5334945" cy="2304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23493-45DA-A1C1-6708-7CEDD4640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14" y="4669747"/>
            <a:ext cx="5466704" cy="1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75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6A54-109C-9E25-7E88-1002A142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A4D1-0355-E26E-59C6-8B3BF9E5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4. Replenishment Rate/Iceberg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7C61EF-180B-53DA-DC51-33D77B7FA09E}"/>
              </a:ext>
            </a:extLst>
          </p:cNvPr>
          <p:cNvCxnSpPr/>
          <p:nvPr/>
        </p:nvCxnSpPr>
        <p:spPr>
          <a:xfrm>
            <a:off x="618581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3018DC-DAE2-0805-CC9C-6A2E6D87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2131634"/>
            <a:ext cx="5319251" cy="3237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585036-D3F6-619D-3081-1911C271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2" y="5428156"/>
            <a:ext cx="4286859" cy="1303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9A6201-0C14-B992-BBA4-B1B37EA9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16" y="2131634"/>
            <a:ext cx="5696967" cy="204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7E665-77C4-D61C-830D-22ADE73BD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75" y="4338646"/>
            <a:ext cx="5828874" cy="19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5831-5A0A-DD43-2185-0640ACBB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51BE-C68F-1324-AFBA-6B589FFA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5. Aggressor Ratio/ Trade Flow Imbalance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2CC31-8603-B1CC-C7FF-0FF00860F4BD}"/>
              </a:ext>
            </a:extLst>
          </p:cNvPr>
          <p:cNvSpPr txBox="1"/>
          <p:nvPr/>
        </p:nvSpPr>
        <p:spPr>
          <a:xfrm>
            <a:off x="629265" y="2442920"/>
            <a:ext cx="4896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While Order Imbalance (OBI) looks at the </a:t>
            </a:r>
            <a:r>
              <a:rPr lang="en-US" i="1" dirty="0"/>
              <a:t>intent</a:t>
            </a:r>
            <a:r>
              <a:rPr lang="en-US" dirty="0"/>
              <a:t> to trade (limit orders), the Aggressor Ratio looks at </a:t>
            </a:r>
            <a:r>
              <a:rPr lang="en-US" i="1" dirty="0"/>
              <a:t>actual executed trades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tells you who is more desperate to trade right now: the buyers or the sellers.</a:t>
            </a:r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96574A-6A0B-E981-75A6-2D5AAF2F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4" y="4421973"/>
            <a:ext cx="4277032" cy="1042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32458-C47F-1FF2-57B1-00E13A8A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81" y="2282805"/>
            <a:ext cx="6629372" cy="34046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6CB039-0342-4A99-1102-FA72D38B5F29}"/>
              </a:ext>
            </a:extLst>
          </p:cNvPr>
          <p:cNvCxnSpPr/>
          <p:nvPr/>
        </p:nvCxnSpPr>
        <p:spPr>
          <a:xfrm>
            <a:off x="528124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71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D0FE6-1914-C921-950D-F2E0B6BB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62AF-48EC-2E0D-A540-3B885E2D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5. Aggressor Ratio/ Trade Flow Imbalance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04F901-DEF6-CDD9-8D78-96A30CD68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96" y="2291276"/>
            <a:ext cx="5832808" cy="369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9B865-B75D-7E83-1199-82136FEEC3DB}"/>
              </a:ext>
            </a:extLst>
          </p:cNvPr>
          <p:cNvSpPr txBox="1"/>
          <p:nvPr/>
        </p:nvSpPr>
        <p:spPr>
          <a:xfrm>
            <a:off x="6735096" y="2291276"/>
            <a:ext cx="489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RSI</a:t>
            </a:r>
          </a:p>
          <a:p>
            <a:r>
              <a:rPr lang="en-US" dirty="0"/>
              <a:t>Don’t need L2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2108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32D6-4E51-CA59-E793-E95D4502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It’s BS that force constant vol, not because of risk neutral</a:t>
            </a:r>
          </a:p>
        </p:txBody>
      </p:sp>
      <p:pic>
        <p:nvPicPr>
          <p:cNvPr id="1026" name="Picture 2" descr="PPT - The Black-Scholes Model PowerPoint Presentation, free download -  ID:2935554">
            <a:extLst>
              <a:ext uri="{FF2B5EF4-FFF2-40B4-BE49-F238E27FC236}">
                <a16:creationId xmlns:a16="http://schemas.microsoft.com/office/drawing/2014/main" id="{0176C2EB-78CE-D292-6237-DCA03390F1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0" y="2478088"/>
            <a:ext cx="4925482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0EB5-CE8B-8853-7FAB-253326F4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47" y="3088245"/>
            <a:ext cx="5980203" cy="20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9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B1FC-C58D-9E90-D782-ED0A88D7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7C96-110E-52A9-6D3F-78D97B51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6. L2 Liquidity Depletion Indicator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6C8A8F-49E1-4C5E-2ED8-2D7988514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61" y="2566578"/>
            <a:ext cx="4220578" cy="277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FE85B-1EE4-2058-3EB4-BB855C7B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87" y="2189621"/>
            <a:ext cx="6453068" cy="392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2E446F-BB34-341A-ADCD-67F729ED1A21}"/>
              </a:ext>
            </a:extLst>
          </p:cNvPr>
          <p:cNvCxnSpPr/>
          <p:nvPr/>
        </p:nvCxnSpPr>
        <p:spPr>
          <a:xfrm>
            <a:off x="5104262" y="2261778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9FE676-FCDD-6057-3B57-1BB26ECC1080}"/>
              </a:ext>
            </a:extLst>
          </p:cNvPr>
          <p:cNvSpPr txBox="1"/>
          <p:nvPr/>
        </p:nvSpPr>
        <p:spPr>
          <a:xfrm>
            <a:off x="607061" y="5504673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detect spoofing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2121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132B-ABDE-9261-060B-43F592C7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A7BD-B5F6-4EA2-E770-33A5C966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6. L2 Liquidity Depletion Indicator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DB014B-64FB-84BF-D1BA-81E5D85B3702}"/>
              </a:ext>
            </a:extLst>
          </p:cNvPr>
          <p:cNvCxnSpPr/>
          <p:nvPr/>
        </p:nvCxnSpPr>
        <p:spPr>
          <a:xfrm>
            <a:off x="5715405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93BA89-EE25-9FCC-6FB5-63D6004F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71" y="2569036"/>
            <a:ext cx="5138117" cy="303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3E96B8-32F9-4902-0341-50E2C4FE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20" y="2398963"/>
            <a:ext cx="5722740" cy="3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4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0FAA-56CE-D15F-BA4F-074F6D5F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C98-EB09-F00D-7FCD-B6003034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7. Order Flow Imbalance/LOBSTER factor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E6382C-A1E9-DE29-DE11-6A8AD278D8B5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9444D-E0C7-0F77-5C73-6A0709A9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87" y="2301149"/>
            <a:ext cx="5258560" cy="1395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8E210-8B52-473E-E072-FB4A342C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6" y="3816682"/>
            <a:ext cx="5098381" cy="242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6255A-4C58-B707-CC35-316910A5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76" y="2301149"/>
            <a:ext cx="6035588" cy="4054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F8A86-5B2F-2E1F-358A-BEE1B5E87A24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Important Factor</a:t>
            </a:r>
            <a:endParaRPr lang="en-M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7EF89-2442-092B-D287-106ABD99C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B7F5-1060-8292-5AE5-64076D72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7. Order Flow Imbalance/LOBSTER factor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000A5-4522-3430-86D3-EBDF9F000D18}"/>
              </a:ext>
            </a:extLst>
          </p:cNvPr>
          <p:cNvCxnSpPr/>
          <p:nvPr/>
        </p:nvCxnSpPr>
        <p:spPr>
          <a:xfrm>
            <a:off x="6315174" y="2330603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0B72F9-ABDC-6DEF-8DC7-5B76B4BFC9D0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Important Factor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1A76E2-6B45-4AE0-3748-5270D561B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41" y="2261777"/>
            <a:ext cx="5587151" cy="2974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D37900-8168-4696-A505-9BAEC4D5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1" y="5382701"/>
            <a:ext cx="5587151" cy="10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18743-52C1-BEDB-0645-BC7EB09B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A5B9-28C3-86EB-C5F1-7E5EF339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Advanced L2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191296-E847-2BE2-7A43-2EB970EF0616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5CF218-D2D9-F810-9EEC-2E6FCFFBDE69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B34AE1-C4BB-C576-E661-2B0E15CD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54" y="2494685"/>
            <a:ext cx="5477229" cy="304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7B23B9-D950-2877-9709-28BA7CF6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25" y="2788424"/>
            <a:ext cx="5568114" cy="25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63F1-46F2-19DD-AF42-EDA37DA5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9194-3302-7F4B-6724-4DF7B4A1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Advanced L2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F53E6C-A411-F3FB-8D46-D1783BFABC1A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90EEA-14B0-07EC-3756-706FD86A897E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7BE26F-DA40-6C4F-B971-BD9D686B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51" y="2172796"/>
            <a:ext cx="5460408" cy="3175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67324-19C4-E8D1-E37A-E71852C8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5" y="5348748"/>
            <a:ext cx="5460408" cy="1203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90D268-5582-A115-C5B1-C8C22F1D3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50" y="2172796"/>
            <a:ext cx="5329503" cy="28157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7831AB-55A0-88C9-C60C-FDA5549F2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29" y="4988499"/>
            <a:ext cx="5225193" cy="17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A83B-E3FA-BD7C-F1D7-F2B8B50F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33A6-5A09-AFEC-2D1D-FC44711D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66F4FF-09FE-28DE-8D7C-2B58BA60DD9F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D31767-8CEC-1409-9428-579F87B7E29F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B2D211-FC6E-296F-A4DC-EFCB8817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0" y="2527249"/>
            <a:ext cx="5655756" cy="315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FFA4D-3CC5-F27F-89A2-E98488FC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26" y="2527249"/>
            <a:ext cx="5417034" cy="31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94C74-A3C4-D8DC-729C-2CECAA5F9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9634-C530-B61E-F0A7-E568A13A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5918C2-2407-969C-5720-7CF4B1BA281A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65FFA9-F833-2AA4-23C8-7225B972F093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9C2B5B-E697-77F1-C0D9-265F6E7EF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6" y="2647694"/>
            <a:ext cx="5780614" cy="2907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0C768D-06A0-B315-3BB6-A799962B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23" y="2743884"/>
            <a:ext cx="5757993" cy="27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F0A9-45D8-A8D8-2CC1-6A6430D3F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6040-E13F-C268-20DC-5FA32EA4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3AF59D-D150-84B6-CC41-77AD505A3F0B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E7A23E-7C16-EAB0-0FD2-E57CAEACE6AA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35A37B-EA34-AC5E-2957-72E36DB0A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96" y="2813611"/>
            <a:ext cx="5703944" cy="2729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D99AA-2D0C-194A-4B87-72D77A8A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8" y="2970241"/>
            <a:ext cx="5239838" cy="20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9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AF6C-45B7-E5C6-A211-E791FA10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1EB8-9482-57BF-AEF4-96414ECB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Volatility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E706B-7BD6-269A-3912-0C4F7CAF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14" y="2302570"/>
            <a:ext cx="4321466" cy="2387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4547-E595-8CD3-11C1-E04DB775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1" y="5050172"/>
            <a:ext cx="5712089" cy="1292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DEF751-7A24-C89F-4E43-15BB0C4F18A6}"/>
              </a:ext>
            </a:extLst>
          </p:cNvPr>
          <p:cNvCxnSpPr/>
          <p:nvPr/>
        </p:nvCxnSpPr>
        <p:spPr>
          <a:xfrm>
            <a:off x="6096000" y="2225040"/>
            <a:ext cx="0" cy="428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A2B233-8542-B8F8-39D6-483FC197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2302570"/>
            <a:ext cx="5246957" cy="1691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A52D1-77F1-A154-7199-F8A4F2A93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1" y="4167349"/>
            <a:ext cx="5323834" cy="1709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4E4DF-05C2-A23A-ADCE-240D0E6E3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542" y="790717"/>
            <a:ext cx="2581635" cy="695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5FAC35-06C0-8719-E7FF-D10D1FB648FE}"/>
                  </a:ext>
                </a:extLst>
              </p14:cNvPr>
              <p14:cNvContentPartPr/>
              <p14:nvPr/>
            </p14:nvContentPartPr>
            <p14:xfrm>
              <a:off x="1635800" y="4470640"/>
              <a:ext cx="1057680" cy="27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5FAC35-06C0-8719-E7FF-D10D1FB648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160" y="4453000"/>
                <a:ext cx="10933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EDBB84-EB49-45D8-2463-A04E30B7D5C4}"/>
                  </a:ext>
                </a:extLst>
              </p14:cNvPr>
              <p14:cNvContentPartPr/>
              <p14:nvPr/>
            </p14:nvContentPartPr>
            <p14:xfrm>
              <a:off x="1970960" y="4914880"/>
              <a:ext cx="203760" cy="18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EDBB84-EB49-45D8-2463-A04E30B7D5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2960" y="4897240"/>
                <a:ext cx="2394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373088-1290-92FF-FC97-6881D1989B2A}"/>
                  </a:ext>
                </a:extLst>
              </p14:cNvPr>
              <p14:cNvContentPartPr/>
              <p14:nvPr/>
            </p14:nvContentPartPr>
            <p14:xfrm>
              <a:off x="3027200" y="4593760"/>
              <a:ext cx="1219320" cy="156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373088-1290-92FF-FC97-6881D1989B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9560" y="4576120"/>
                <a:ext cx="1254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3B2994F-23F2-6DB0-725F-B13567F46655}"/>
                  </a:ext>
                </a:extLst>
              </p14:cNvPr>
              <p14:cNvContentPartPr/>
              <p14:nvPr/>
            </p14:nvContentPartPr>
            <p14:xfrm>
              <a:off x="3524000" y="4886800"/>
              <a:ext cx="215280" cy="17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3B2994F-23F2-6DB0-725F-B13567F466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06000" y="4868800"/>
                <a:ext cx="250920" cy="2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6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1F0A8-7BEE-AE0A-0DAA-AB53BB7C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185F-CD46-8E1E-01E8-6678DD38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Stochastic Volatility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559D35-7B98-91BA-F30A-DFF629A7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11" y="2183121"/>
            <a:ext cx="4574838" cy="4181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B366E-0D4C-C9C9-B345-60713870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1612"/>
            <a:ext cx="5046827" cy="314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8F5DC-6EC8-F514-F8AE-04DAA9A997F1}"/>
              </a:ext>
            </a:extLst>
          </p:cNvPr>
          <p:cNvSpPr txBox="1"/>
          <p:nvPr/>
        </p:nvSpPr>
        <p:spPr>
          <a:xfrm>
            <a:off x="5643716" y="549091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After you pull market vol data, you choose a model → guess parameters → compute model implied vols → compare to market implied vols → adjust parameters → iterate until both match.</a:t>
            </a:r>
          </a:p>
        </p:txBody>
      </p:sp>
    </p:spTree>
    <p:extLst>
      <p:ext uri="{BB962C8B-B14F-4D97-AF65-F5344CB8AC3E}">
        <p14:creationId xmlns:p14="http://schemas.microsoft.com/office/powerpoint/2010/main" val="73421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3FA70-C6D0-671E-F852-2E84B254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0AA7-C43E-C280-A900-FA367CA01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ORDER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D7676-85F4-784D-3475-CCA430B0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Supplementary Notes</a:t>
            </a:r>
          </a:p>
        </p:txBody>
      </p:sp>
    </p:spTree>
    <p:extLst>
      <p:ext uri="{BB962C8B-B14F-4D97-AF65-F5344CB8AC3E}">
        <p14:creationId xmlns:p14="http://schemas.microsoft.com/office/powerpoint/2010/main" val="182353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A956-2FAD-182B-717E-0B26C5FA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3B3-35B9-5EA3-6A06-8B13BD0A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Rank Information Coefficient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0D0A14-5AA2-F418-F35B-8023F3B2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40" y="2176081"/>
            <a:ext cx="5762063" cy="238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E2CAA-5053-E5E0-CA75-19F73CE8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81" y="2176081"/>
            <a:ext cx="5276235" cy="2381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99BAD-7171-845D-3F4D-56DFB367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12" y="4732268"/>
            <a:ext cx="5799991" cy="1852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12FC95-DAA8-B902-7C47-8E51B32A34B1}"/>
              </a:ext>
            </a:extLst>
          </p:cNvPr>
          <p:cNvSpPr txBox="1"/>
          <p:nvPr/>
        </p:nvSpPr>
        <p:spPr>
          <a:xfrm>
            <a:off x="6380703" y="4882167"/>
            <a:ext cx="5683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RankIC</a:t>
            </a:r>
            <a:r>
              <a:rPr lang="en-US" dirty="0"/>
              <a:t> tells you how well today's order flow imbalances predict tomorrow’s (or next 5 minutes’) cross-sectional returns.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460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B5D2-ED57-B5F5-D005-5573B055D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10C-1F80-30F5-40B2-A9DFCDA6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Rank Information Coefficient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4309AE-95FD-501D-60DE-442F54A1F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036" y="2399429"/>
            <a:ext cx="4283284" cy="3694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35503-5909-DCF8-1615-3670815C7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793" y="2399429"/>
            <a:ext cx="4699851" cy="36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0DF4-EFB0-6663-1746-E94D48D2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72D4-1C0B-501A-DF7B-7165B0E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Order Flow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E714-7382-BB55-2EE9-D4F1CD6EE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29" y="2428863"/>
            <a:ext cx="5255735" cy="3694176"/>
          </a:xfrm>
        </p:spPr>
        <p:txBody>
          <a:bodyPr>
            <a:normAutofit fontScale="85000" lnSpcReduction="20000"/>
          </a:bodyPr>
          <a:lstStyle/>
          <a:p>
            <a:r>
              <a:rPr lang="en-MY" dirty="0"/>
              <a:t>net buying pressure</a:t>
            </a:r>
          </a:p>
          <a:p>
            <a:r>
              <a:rPr lang="en-MY" dirty="0"/>
              <a:t>order imbalance</a:t>
            </a:r>
          </a:p>
          <a:p>
            <a:r>
              <a:rPr lang="en-MY" dirty="0"/>
              <a:t>aggressive vs passive flow</a:t>
            </a:r>
          </a:p>
          <a:p>
            <a:r>
              <a:rPr lang="en-MY" dirty="0"/>
              <a:t>liquidity provision/withdrawal</a:t>
            </a:r>
          </a:p>
          <a:p>
            <a:r>
              <a:rPr lang="en-MY" dirty="0"/>
              <a:t>volume‑synchronized price moves</a:t>
            </a:r>
          </a:p>
          <a:p>
            <a:r>
              <a:rPr lang="en-MY" dirty="0"/>
              <a:t>VPIN / toxicity</a:t>
            </a:r>
          </a:p>
          <a:p>
            <a:r>
              <a:rPr lang="en-MY" dirty="0"/>
              <a:t>market maker inventory pressure</a:t>
            </a:r>
          </a:p>
          <a:p>
            <a:r>
              <a:rPr lang="en-MY" dirty="0"/>
              <a:t>large trader footprints</a:t>
            </a:r>
          </a:p>
        </p:txBody>
      </p:sp>
    </p:spTree>
    <p:extLst>
      <p:ext uri="{BB962C8B-B14F-4D97-AF65-F5344CB8AC3E}">
        <p14:creationId xmlns:p14="http://schemas.microsoft.com/office/powerpoint/2010/main" val="37411676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Override1.xml><?xml version="1.0" encoding="utf-8"?>
<a:themeOverride xmlns:a="http://schemas.openxmlformats.org/drawingml/2006/main">
  <a:clrScheme name="AccentBoxVTI">
    <a:dk1>
      <a:srgbClr val="000000"/>
    </a:dk1>
    <a:lt1>
      <a:sysClr val="window" lastClr="FFFFFF"/>
    </a:lt1>
    <a:dk2>
      <a:srgbClr val="262626"/>
    </a:dk2>
    <a:lt2>
      <a:srgbClr val="FFFFFF"/>
    </a:lt2>
    <a:accent1>
      <a:srgbClr val="F5A700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745</Words>
  <Application>Microsoft Office PowerPoint</Application>
  <PresentationFormat>Widescreen</PresentationFormat>
  <Paragraphs>121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Google Sans Text</vt:lpstr>
      <vt:lpstr>Arial</vt:lpstr>
      <vt:lpstr>Avenir Next LT Pro</vt:lpstr>
      <vt:lpstr>Calibri</vt:lpstr>
      <vt:lpstr>AccentBoxVTI</vt:lpstr>
      <vt:lpstr>FINA4380</vt:lpstr>
      <vt:lpstr>Risk-Neutrality of Black Scholes Model</vt:lpstr>
      <vt:lpstr>It’s BS that force constant vol, not because of risk neutral</vt:lpstr>
      <vt:lpstr>Random Volatility Model</vt:lpstr>
      <vt:lpstr>Stochastic Volatility Model</vt:lpstr>
      <vt:lpstr>ORDER FLOW</vt:lpstr>
      <vt:lpstr>Rank Information Coefficient</vt:lpstr>
      <vt:lpstr>Rank Information Coefficient</vt:lpstr>
      <vt:lpstr>Order Flow Factors</vt:lpstr>
      <vt:lpstr>Websockets VS Rest APIs</vt:lpstr>
      <vt:lpstr>Given RankIC, how to know whether it is a good factor</vt:lpstr>
      <vt:lpstr>Given RankIC, how to know whether it is a good factor</vt:lpstr>
      <vt:lpstr>Don’t have to worry about spoofing</vt:lpstr>
      <vt:lpstr>ORDER FLOW FACTORS</vt:lpstr>
      <vt:lpstr>Lists of Order Flow Factors proven useful</vt:lpstr>
      <vt:lpstr>1. Order Book Imbalance Ratio (L1)</vt:lpstr>
      <vt:lpstr>1. Order Book Imbalance Ratio</vt:lpstr>
      <vt:lpstr>1. Order Book Imbalance Ratio</vt:lpstr>
      <vt:lpstr>1. Order Book Imbalance Ratio (L2)</vt:lpstr>
      <vt:lpstr>2. Microprice Deviation</vt:lpstr>
      <vt:lpstr>2. Microprice Deviation</vt:lpstr>
      <vt:lpstr>2. Microprice Deviation (optional)</vt:lpstr>
      <vt:lpstr>3. Depth Slope (Involve L2 Data)</vt:lpstr>
      <vt:lpstr>3. Depth Slope (Involve L2 Data)</vt:lpstr>
      <vt:lpstr>3. Depth Slope (Involve L2 Data)</vt:lpstr>
      <vt:lpstr>4. Replenishment Rate/Iceberg Detection</vt:lpstr>
      <vt:lpstr>4. Replenishment Rate/Iceberg Detection</vt:lpstr>
      <vt:lpstr>5. Aggressor Ratio/ Trade Flow Imbalance</vt:lpstr>
      <vt:lpstr>5. Aggressor Ratio/ Trade Flow Imbalance</vt:lpstr>
      <vt:lpstr>6. L2 Liquidity Depletion Indicator</vt:lpstr>
      <vt:lpstr>6. L2 Liquidity Depletion Indicator</vt:lpstr>
      <vt:lpstr>7. Order Flow Imbalance/LOBSTER factor</vt:lpstr>
      <vt:lpstr>7. Order Flow Imbalance/LOBSTER factor</vt:lpstr>
      <vt:lpstr>Other Advanced L2 Level Factors</vt:lpstr>
      <vt:lpstr>Other Advanced L2 Level Factors</vt:lpstr>
      <vt:lpstr>Optional: L3 Level Factors</vt:lpstr>
      <vt:lpstr>Optional: L3 Level Factors</vt:lpstr>
      <vt:lpstr>Optional: L3 Level Factors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Yik Tin</dc:creator>
  <cp:lastModifiedBy>Zi Yik Tin</cp:lastModifiedBy>
  <cp:revision>9</cp:revision>
  <dcterms:created xsi:type="dcterms:W3CDTF">2026-01-13T09:39:59Z</dcterms:created>
  <dcterms:modified xsi:type="dcterms:W3CDTF">2026-02-08T08:45:25Z</dcterms:modified>
</cp:coreProperties>
</file>